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31"/>
  </p:notesMasterIdLst>
  <p:handoutMasterIdLst>
    <p:handoutMasterId r:id="rId32"/>
  </p:handoutMasterIdLst>
  <p:sldIdLst>
    <p:sldId id="256" r:id="rId2"/>
    <p:sldId id="261" r:id="rId3"/>
    <p:sldId id="303" r:id="rId4"/>
    <p:sldId id="262" r:id="rId5"/>
    <p:sldId id="305" r:id="rId6"/>
    <p:sldId id="301" r:id="rId7"/>
    <p:sldId id="302" r:id="rId8"/>
    <p:sldId id="265" r:id="rId9"/>
    <p:sldId id="267" r:id="rId10"/>
    <p:sldId id="268" r:id="rId11"/>
    <p:sldId id="269" r:id="rId12"/>
    <p:sldId id="266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304" r:id="rId21"/>
    <p:sldId id="287" r:id="rId22"/>
    <p:sldId id="288" r:id="rId23"/>
    <p:sldId id="293" r:id="rId24"/>
    <p:sldId id="290" r:id="rId25"/>
    <p:sldId id="291" r:id="rId26"/>
    <p:sldId id="292" r:id="rId27"/>
    <p:sldId id="296" r:id="rId28"/>
    <p:sldId id="297" r:id="rId29"/>
    <p:sldId id="300" r:id="rId30"/>
  </p:sldIdLst>
  <p:sldSz cx="9906000" cy="666115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DEFF02"/>
    <a:srgbClr val="FFFF99"/>
    <a:srgbClr val="93A73F"/>
    <a:srgbClr val="CC3300"/>
    <a:srgbClr val="008000"/>
    <a:srgbClr val="004070"/>
    <a:srgbClr val="8E2222"/>
    <a:srgbClr val="22270F"/>
    <a:srgbClr val="353D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3" autoAdjust="0"/>
    <p:restoredTop sz="99110" autoAdjust="0"/>
  </p:normalViewPr>
  <p:slideViewPr>
    <p:cSldViewPr>
      <p:cViewPr varScale="1">
        <p:scale>
          <a:sx n="74" d="100"/>
          <a:sy n="74" d="100"/>
        </p:scale>
        <p:origin x="-1146" y="-102"/>
      </p:cViewPr>
      <p:guideLst>
        <p:guide orient="horz" pos="2098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-262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E5891-A530-4395-96D5-7BC1F4DEF44D}" type="datetimeFigureOut">
              <a:rPr lang="ko-KR" altLang="en-US" smtClean="0"/>
              <a:pPr/>
              <a:t>2018-11-14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4AE531-B6BB-4ADD-9EB7-44073863E2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2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96B77-A7C6-4E39-B4EE-FFB3194A2229}" type="datetimeFigureOut">
              <a:rPr lang="ko-KR" altLang="en-US" smtClean="0"/>
              <a:pPr/>
              <a:t>2018-11-14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79475" y="685800"/>
            <a:ext cx="5099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45ED3-F16D-4AA3-B592-D8DF273394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295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DEFF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633520" cy="6661150"/>
          </a:xfrm>
          <a:prstGeom prst="rect">
            <a:avLst/>
          </a:prstGeom>
          <a:gradFill flip="none" rotWithShape="1">
            <a:gsLst>
              <a:gs pos="100000">
                <a:srgbClr val="667727"/>
              </a:gs>
              <a:gs pos="59000">
                <a:srgbClr val="05050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1856656" y="5850855"/>
            <a:ext cx="7905328" cy="0"/>
          </a:xfrm>
          <a:prstGeom prst="line">
            <a:avLst/>
          </a:prstGeom>
          <a:ln w="15875">
            <a:solidFill>
              <a:srgbClr val="7C912F"/>
            </a:solidFill>
          </a:ln>
          <a:effectLst>
            <a:outerShdw blurRad="7239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5673080" y="5850855"/>
            <a:ext cx="3672408" cy="81029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ko-KR" sz="1800" b="1" dirty="0" smtClean="0">
                <a:solidFill>
                  <a:srgbClr val="B9D200"/>
                </a:solidFill>
                <a:latin typeface="+mj-lt"/>
              </a:rPr>
              <a:t>bangry313@gmail.com</a:t>
            </a:r>
            <a:endParaRPr lang="ko-KR" altLang="en-US" sz="1800" b="1" dirty="0">
              <a:solidFill>
                <a:srgbClr val="B9D200"/>
              </a:solidFill>
              <a:latin typeface="+mj-lt"/>
            </a:endParaRPr>
          </a:p>
        </p:txBody>
      </p:sp>
      <p:sp>
        <p:nvSpPr>
          <p:cNvPr id="22" name="제목 개체 틀 1"/>
          <p:cNvSpPr txBox="1">
            <a:spLocks/>
          </p:cNvSpPr>
          <p:nvPr userDrawn="1"/>
        </p:nvSpPr>
        <p:spPr>
          <a:xfrm>
            <a:off x="430088" y="18207"/>
            <a:ext cx="8915400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5400" b="1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en-US" altLang="ko-KR" sz="3200" b="1" kern="1200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j-ea"/>
                <a:ea typeface="+mj-ea"/>
                <a:cs typeface="+mn-cs"/>
              </a:rPr>
              <a:t>Enterprise Application Framework </a:t>
            </a:r>
            <a:endParaRPr lang="ko-KR" altLang="en-US" sz="3200" b="1" kern="1200" baseline="0" dirty="0">
              <a:solidFill>
                <a:schemeClr val="tx2">
                  <a:lumMod val="40000"/>
                  <a:lumOff val="60000"/>
                </a:schemeClr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200472" y="1458367"/>
            <a:ext cx="9561512" cy="0"/>
          </a:xfrm>
          <a:prstGeom prst="line">
            <a:avLst/>
          </a:prstGeom>
          <a:ln w="15875">
            <a:solidFill>
              <a:srgbClr val="7C912F"/>
            </a:solidFill>
          </a:ln>
          <a:effectLst>
            <a:outerShdw blurRad="7239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1726232" y="1458367"/>
            <a:ext cx="7619256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5400" b="1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SUBSET TITLE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5"/>
          <p:cNvGrpSpPr/>
          <p:nvPr userDrawn="1"/>
        </p:nvGrpSpPr>
        <p:grpSpPr>
          <a:xfrm>
            <a:off x="0" y="0"/>
            <a:ext cx="9920480" cy="666279"/>
            <a:chOff x="0" y="0"/>
            <a:chExt cx="9920480" cy="666279"/>
          </a:xfrm>
        </p:grpSpPr>
        <p:sp>
          <p:nvSpPr>
            <p:cNvPr id="7" name="직사각형 6"/>
            <p:cNvSpPr/>
            <p:nvPr userDrawn="1"/>
          </p:nvSpPr>
          <p:spPr>
            <a:xfrm>
              <a:off x="0" y="0"/>
              <a:ext cx="252000" cy="666000"/>
            </a:xfrm>
            <a:prstGeom prst="rect">
              <a:avLst/>
            </a:prstGeom>
            <a:solidFill>
              <a:srgbClr val="DEFF02"/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71683" tIns="35841" rIns="71683" bIns="35841" anchor="b"/>
            <a:lstStyle/>
            <a:p>
              <a:pPr algn="ctr" eaLnBrk="1" latinLnBrk="0" hangingPunct="1"/>
              <a:endParaRPr kumimoji="0" lang="en-US"/>
            </a:p>
          </p:txBody>
        </p:sp>
        <p:grpSp>
          <p:nvGrpSpPr>
            <p:cNvPr id="3" name="그룹 11"/>
            <p:cNvGrpSpPr/>
            <p:nvPr userDrawn="1"/>
          </p:nvGrpSpPr>
          <p:grpSpPr>
            <a:xfrm>
              <a:off x="272480" y="0"/>
              <a:ext cx="9648000" cy="666279"/>
              <a:chOff x="272480" y="0"/>
              <a:chExt cx="9648000" cy="666279"/>
            </a:xfrm>
          </p:grpSpPr>
          <p:sp>
            <p:nvSpPr>
              <p:cNvPr id="8" name="직사각형 7"/>
              <p:cNvSpPr/>
              <p:nvPr userDrawn="1"/>
            </p:nvSpPr>
            <p:spPr>
              <a:xfrm>
                <a:off x="272481" y="0"/>
                <a:ext cx="9633403" cy="612000"/>
              </a:xfrm>
              <a:prstGeom prst="rect">
                <a:avLst/>
              </a:prstGeom>
              <a:solidFill>
                <a:srgbClr val="353D17"/>
              </a:solidFill>
              <a:ln w="50800" cap="rnd" cmpd="dbl" algn="ctr">
                <a:noFill/>
                <a:prstDash val="solid"/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180000" tIns="35841" rIns="71683" bIns="35841" anchor="ctr"/>
              <a:lstStyle/>
              <a:p>
                <a:pPr algn="l" eaLnBrk="1" latinLnBrk="0" hangingPunct="1"/>
                <a:endParaRPr kumimoji="0" lang="en-US" sz="2000" b="1" dirty="0">
                  <a:latin typeface="+mj-ea"/>
                  <a:ea typeface="+mj-ea"/>
                </a:endParaRPr>
              </a:p>
            </p:txBody>
          </p:sp>
          <p:sp>
            <p:nvSpPr>
              <p:cNvPr id="9" name="직사각형 8"/>
              <p:cNvSpPr/>
              <p:nvPr userDrawn="1"/>
            </p:nvSpPr>
            <p:spPr>
              <a:xfrm>
                <a:off x="272480" y="630279"/>
                <a:ext cx="9648000" cy="36000"/>
              </a:xfrm>
              <a:prstGeom prst="rect">
                <a:avLst/>
              </a:prstGeom>
              <a:solidFill>
                <a:srgbClr val="93A7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내용 개체 틀 2"/>
          <p:cNvSpPr>
            <a:spLocks noGrp="1"/>
          </p:cNvSpPr>
          <p:nvPr userDrawn="1">
            <p:ph idx="14"/>
          </p:nvPr>
        </p:nvSpPr>
        <p:spPr>
          <a:xfrm>
            <a:off x="165528" y="810295"/>
            <a:ext cx="9576000" cy="5688632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>
              <a:buClr>
                <a:srgbClr val="353D17"/>
              </a:buClr>
              <a:buSzPct val="90000"/>
              <a:buFont typeface="Wingdings 2" pitchFamily="18" charset="2"/>
              <a:buChar char=""/>
              <a:defRPr sz="1800" b="0" baseline="0">
                <a:solidFill>
                  <a:srgbClr val="353D17"/>
                </a:solidFill>
                <a:latin typeface="+mn-ea"/>
                <a:ea typeface="+mn-ea"/>
              </a:defRPr>
            </a:lvl1pPr>
            <a:lvl2pPr marL="452438" indent="-200025">
              <a:buClr>
                <a:srgbClr val="404040"/>
              </a:buClr>
              <a:buFont typeface="Wingdings" pitchFamily="2" charset="2"/>
              <a:buChar char="ú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 marL="723900" indent="-228600">
              <a:buClr>
                <a:srgbClr val="404040"/>
              </a:buClr>
              <a:buFont typeface="Arial" pitchFamily="34" charset="0"/>
              <a:buChar char="•"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 marL="985838" indent="-228600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4pPr>
            <a:lvl5pPr marL="1165225" indent="-228600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17" name="제목 개체 틀 1"/>
          <p:cNvSpPr>
            <a:spLocks noGrp="1"/>
          </p:cNvSpPr>
          <p:nvPr>
            <p:ph type="title"/>
          </p:nvPr>
        </p:nvSpPr>
        <p:spPr>
          <a:xfrm>
            <a:off x="344488" y="-23"/>
            <a:ext cx="9433048" cy="624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66700"/>
            <a:ext cx="8915400" cy="1109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54163"/>
            <a:ext cx="8915400" cy="4395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88504" y="6173788"/>
            <a:ext cx="3136900" cy="354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52284" y="6173788"/>
            <a:ext cx="425252" cy="354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467B4-F292-434B-B428-C213E67BBE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6232" y="1458367"/>
            <a:ext cx="7619256" cy="1152128"/>
          </a:xfrm>
        </p:spPr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AOP</a:t>
            </a:r>
            <a:endParaRPr lang="ko-KR" altLang="en-US" sz="3200" dirty="0">
              <a:solidFill>
                <a:srgbClr val="FFFF99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712640" y="2479358"/>
            <a:ext cx="7619256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EFF02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j-cs"/>
              </a:rPr>
              <a:t>Aspect Oriented Programming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DEFF02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Advice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종류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(3/4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78979"/>
            <a:ext cx="9906000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Advice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종류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(4/4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78979"/>
            <a:ext cx="990600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Spring AOP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적용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339725" y="722189"/>
            <a:ext cx="9365803" cy="5518298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b="1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XML </a:t>
            </a:r>
            <a:r>
              <a:rPr lang="ko-KR" altLang="en-US" b="1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설정 파일 이</a:t>
            </a:r>
            <a:r>
              <a:rPr lang="ko-KR" altLang="en-US" b="1" dirty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용</a:t>
            </a:r>
            <a:r>
              <a:rPr lang="ko-KR" altLang="en-US" b="1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 </a:t>
            </a:r>
            <a:r>
              <a:rPr lang="en-US" altLang="ko-KR" b="1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AOP </a:t>
            </a:r>
            <a:r>
              <a:rPr lang="ko-KR" altLang="en-US" b="1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적용</a:t>
            </a:r>
            <a:endParaRPr lang="en-US" altLang="ko-KR" dirty="0" smtClean="0">
              <a:solidFill>
                <a:srgbClr val="0033CC"/>
              </a:solidFill>
              <a:latin typeface="가는각진제목체" pitchFamily="18" charset="-127"/>
              <a:ea typeface="가는각진제목체" pitchFamily="18" charset="-127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Advice 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클래스 작성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Spring XML 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설정 파일에 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Aspect(</a:t>
            </a:r>
            <a:r>
              <a:rPr lang="en-US" altLang="ko-KR" dirty="0" err="1" smtClean="0">
                <a:latin typeface="가는각진제목체" pitchFamily="18" charset="-127"/>
                <a:ea typeface="가는각진제목체" pitchFamily="18" charset="-127"/>
              </a:rPr>
              <a:t>Pointcut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 + Advice) 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설정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endParaRPr lang="en-US" altLang="ko-KR" b="1" dirty="0" smtClean="0">
              <a:latin typeface="가는각진제목체" pitchFamily="18" charset="-127"/>
              <a:ea typeface="가는각진제목체" pitchFamily="18" charset="-127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altLang="ko-KR" b="1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@Aspect  </a:t>
            </a:r>
            <a:r>
              <a:rPr lang="ko-KR" altLang="en-US" b="1" dirty="0" err="1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애노테이션</a:t>
            </a:r>
            <a:r>
              <a:rPr lang="en-US" altLang="ko-KR" b="1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 </a:t>
            </a:r>
            <a:r>
              <a:rPr lang="ko-KR" altLang="en-US" b="1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이용  </a:t>
            </a:r>
            <a:r>
              <a:rPr lang="en-US" altLang="ko-KR" b="1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AOP </a:t>
            </a:r>
            <a:r>
              <a:rPr lang="ko-KR" altLang="en-US" b="1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적용</a:t>
            </a:r>
            <a:endParaRPr lang="en-US" altLang="ko-KR" b="1" dirty="0" smtClean="0">
              <a:solidFill>
                <a:srgbClr val="0033CC"/>
              </a:solidFill>
              <a:latin typeface="가는각진제목체" pitchFamily="18" charset="-127"/>
              <a:ea typeface="가는각진제목체" pitchFamily="18" charset="-127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Advice 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클래스 작성</a:t>
            </a:r>
            <a:endParaRPr lang="en-US" altLang="ko-KR" dirty="0" smtClean="0">
              <a:latin typeface="가는각진제목체" pitchFamily="18" charset="-127"/>
              <a:ea typeface="가는각진제목체" pitchFamily="18" charset="-127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@Aspect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@Around, @Before, @After, @</a:t>
            </a:r>
            <a:r>
              <a:rPr lang="en-US" altLang="ko-KR" dirty="0" err="1" smtClean="0">
                <a:latin typeface="가는각진제목체" pitchFamily="18" charset="-127"/>
                <a:ea typeface="가는각진제목체" pitchFamily="18" charset="-127"/>
              </a:rPr>
              <a:t>AfterReturnning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, @</a:t>
            </a:r>
            <a:r>
              <a:rPr lang="en-US" altLang="ko-KR" dirty="0" err="1" smtClean="0">
                <a:latin typeface="가는각진제목체" pitchFamily="18" charset="-127"/>
                <a:ea typeface="가는각진제목체" pitchFamily="18" charset="-127"/>
              </a:rPr>
              <a:t>AfterThrowing</a:t>
            </a:r>
            <a:endParaRPr lang="en-US" altLang="ko-KR" dirty="0" smtClean="0">
              <a:latin typeface="가는각진제목체" pitchFamily="18" charset="-127"/>
              <a:ea typeface="가는각진제목체" pitchFamily="18" charset="-127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@</a:t>
            </a:r>
            <a:r>
              <a:rPr lang="en-US" altLang="ko-KR" dirty="0" err="1" smtClean="0">
                <a:latin typeface="가는각진제목체" pitchFamily="18" charset="-127"/>
                <a:ea typeface="가는각진제목체" pitchFamily="18" charset="-127"/>
              </a:rPr>
              <a:t>Pointcut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 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등의 </a:t>
            </a:r>
            <a:r>
              <a:rPr lang="ko-KR" altLang="en-US" dirty="0" err="1" smtClean="0">
                <a:latin typeface="가는각진제목체" pitchFamily="18" charset="-127"/>
                <a:ea typeface="가는각진제목체" pitchFamily="18" charset="-127"/>
              </a:rPr>
              <a:t>애노테이션을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 이용하여 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Aspect 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설정</a:t>
            </a:r>
            <a:endParaRPr lang="en-US" altLang="ko-KR" dirty="0" smtClean="0">
              <a:latin typeface="가는각진제목체" pitchFamily="18" charset="-127"/>
              <a:ea typeface="가는각진제목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Spring AOP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실습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339725" y="722189"/>
            <a:ext cx="9365803" cy="5518298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ko-KR" altLang="en-US" sz="2000" b="1" dirty="0" smtClean="0">
                <a:latin typeface="가는각진제목체" pitchFamily="18" charset="-127"/>
                <a:ea typeface="가는각진제목체" pitchFamily="18" charset="-127"/>
              </a:rPr>
              <a:t>요구사항</a:t>
            </a:r>
            <a:endParaRPr lang="en-US" altLang="ko-KR" sz="2000" dirty="0" smtClean="0">
              <a:latin typeface="가는각진제목체" pitchFamily="18" charset="-127"/>
              <a:ea typeface="가는각진제목체" pitchFamily="18" charset="-127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dirty="0" err="1" smtClean="0">
                <a:latin typeface="가는각진제목체" pitchFamily="18" charset="-127"/>
                <a:ea typeface="가는각진제목체" pitchFamily="18" charset="-127"/>
              </a:rPr>
              <a:t>ChefService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 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객체의 </a:t>
            </a:r>
            <a:r>
              <a:rPr lang="en-US" altLang="ko-KR" dirty="0" err="1" smtClean="0">
                <a:latin typeface="가는각진제목체" pitchFamily="18" charset="-127"/>
                <a:ea typeface="가는각진제목체" pitchFamily="18" charset="-127"/>
              </a:rPr>
              <a:t>sayIngredient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(), </a:t>
            </a:r>
            <a:r>
              <a:rPr lang="en-US" altLang="ko-KR" dirty="0" err="1" smtClean="0">
                <a:latin typeface="가는각진제목체" pitchFamily="18" charset="-127"/>
                <a:ea typeface="가는각진제목체" pitchFamily="18" charset="-127"/>
              </a:rPr>
              <a:t>sayRecipe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() </a:t>
            </a:r>
            <a:r>
              <a:rPr lang="ko-KR" altLang="en-US" dirty="0" err="1" smtClean="0">
                <a:latin typeface="가는각진제목체" pitchFamily="18" charset="-127"/>
                <a:ea typeface="가는각진제목체" pitchFamily="18" charset="-127"/>
              </a:rPr>
              <a:t>메소드의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 실행 시간을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”</a:t>
            </a:r>
            <a:b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</a:b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모니터링</a:t>
            </a:r>
            <a:r>
              <a:rPr lang="en-US" altLang="ko-KR" dirty="0">
                <a:latin typeface="가는각진제목체" pitchFamily="18" charset="-127"/>
                <a:ea typeface="가는각진제목체" pitchFamily="18" charset="-127"/>
              </a:rPr>
              <a:t> 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하여야 한다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ChefService.java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744" y="863426"/>
            <a:ext cx="9287768" cy="5419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흔한 해결책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919" y="863599"/>
            <a:ext cx="9284593" cy="5203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XML Bean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설정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289" y="869603"/>
            <a:ext cx="9293223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테스트 코드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077" y="877813"/>
            <a:ext cx="9282435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어떤가요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?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180" y="873795"/>
            <a:ext cx="8412236" cy="2820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AOP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적용하기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288" y="869057"/>
            <a:ext cx="876300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AOP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소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개</a:t>
            </a: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339725" y="722189"/>
            <a:ext cx="9365803" cy="5518298"/>
          </a:xfrm>
          <a:prstGeom prst="rect">
            <a:avLst/>
          </a:prstGeom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Aspect</a:t>
            </a:r>
            <a:endParaRPr lang="en-US" altLang="ko-KR" dirty="0">
              <a:latin typeface="가는각진제목체" pitchFamily="18" charset="-127"/>
              <a:ea typeface="가는각진제목체" pitchFamily="18" charset="-127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사전적 의미 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: 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어떤 도형이나 건물의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‘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측면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’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</a:rPr>
              <a:t>AOP(Aspect Oriented Programming)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 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: 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관심사의 분리를 통해서 </a:t>
            </a:r>
            <a:r>
              <a:rPr lang="ko-KR" altLang="en-US" dirty="0" err="1" smtClean="0">
                <a:latin typeface="가는각진제목체" pitchFamily="18" charset="-127"/>
                <a:ea typeface="가는각진제목체" pitchFamily="18" charset="-127"/>
              </a:rPr>
              <a:t>모듈성을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 향상시키고자 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/>
            </a:r>
            <a:b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</a:b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하는 프로그래밍 개발 방식이다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.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애플리케이션에서 핵심 비즈니스 기능은 아니지만</a:t>
            </a:r>
            <a:r>
              <a:rPr lang="en-US" altLang="ko-KR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, </a:t>
            </a:r>
            <a:r>
              <a:rPr lang="ko-KR" altLang="en-US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중복적으로 나타나는 공통 기능</a:t>
            </a:r>
            <a:r>
              <a:rPr lang="en-US" altLang="ko-KR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(</a:t>
            </a:r>
            <a:r>
              <a:rPr lang="ko-KR" altLang="en-US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횡단 관심사</a:t>
            </a:r>
            <a:r>
              <a:rPr lang="en-US" altLang="ko-KR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)</a:t>
            </a:r>
            <a:r>
              <a:rPr lang="ko-KR" altLang="en-US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을 독립적으로 모듈화하여 필요할 경우 핵심 기능에 투명하게 적용하는 것</a:t>
            </a:r>
            <a:endParaRPr lang="en-US" altLang="ko-KR" sz="1600" dirty="0" smtClean="0">
              <a:solidFill>
                <a:srgbClr val="0033CC"/>
              </a:solidFill>
              <a:latin typeface="가는각진제목체" pitchFamily="18" charset="-127"/>
              <a:ea typeface="가는각진제목체" pitchFamily="18" charset="-127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예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) 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보안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, 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성능 모니터링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, 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로그기록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, 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트랜잭션 등</a:t>
            </a:r>
            <a:endParaRPr lang="en-US" altLang="ko-KR" sz="1600" dirty="0" smtClean="0">
              <a:latin typeface="가는각진제목체" pitchFamily="18" charset="-127"/>
              <a:ea typeface="가는각진제목체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6613" y="2970535"/>
            <a:ext cx="8260843" cy="3010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Dependency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등록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78979"/>
            <a:ext cx="9906000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654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XML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로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AOP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설정하기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552" y="879078"/>
            <a:ext cx="9291960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Aspect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만들기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919" y="864319"/>
            <a:ext cx="9212585" cy="541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Aspect(Advice)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설정하기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81" y="859755"/>
            <a:ext cx="9217023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테스트 코드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80" y="864096"/>
            <a:ext cx="9217024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Annotation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기반 </a:t>
            </a:r>
            <a:r>
              <a:rPr lang="en-US" altLang="ko-KR" smtClean="0">
                <a:latin typeface="HY헤드라인M" pitchFamily="18" charset="-127"/>
                <a:ea typeface="HY헤드라인M" pitchFamily="18" charset="-127"/>
              </a:rPr>
              <a:t>Aspect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만들기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744" y="860251"/>
            <a:ext cx="9215760" cy="5494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Aspect(Advice)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설정하기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525" y="861095"/>
            <a:ext cx="9225979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사용할 수 있는 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Pointcut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표현</a:t>
            </a:r>
            <a:r>
              <a:rPr lang="ko-KR" altLang="en-US" dirty="0" err="1">
                <a:latin typeface="HY헤드라인M" pitchFamily="18" charset="-127"/>
                <a:ea typeface="HY헤드라인M" pitchFamily="18" charset="-127"/>
              </a:rPr>
              <a:t>식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80" y="869603"/>
            <a:ext cx="9145016" cy="4117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execution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표현식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패턴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80" y="861095"/>
            <a:ext cx="9289032" cy="2109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execution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표현</a:t>
            </a:r>
            <a:r>
              <a:rPr lang="ko-KR" altLang="en-US" dirty="0" err="1">
                <a:latin typeface="HY헤드라인M" pitchFamily="18" charset="-127"/>
                <a:ea typeface="HY헤드라인M" pitchFamily="18" charset="-127"/>
              </a:rPr>
              <a:t>식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패턴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225" y="868363"/>
            <a:ext cx="9285287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AOP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정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의</a:t>
            </a: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339725" y="722189"/>
            <a:ext cx="9365803" cy="5518298"/>
          </a:xfrm>
          <a:prstGeom prst="rect">
            <a:avLst/>
          </a:prstGeom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altLang="ko-KR" b="1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</a:rPr>
              <a:t>Aspect Oriented Programming</a:t>
            </a:r>
            <a:endParaRPr lang="en-US" altLang="ko-KR" b="1" dirty="0">
              <a:solidFill>
                <a:srgbClr val="C00000"/>
              </a:solidFill>
              <a:latin typeface="가는각진제목체" pitchFamily="18" charset="-127"/>
              <a:ea typeface="가는각진제목체" pitchFamily="18" charset="-127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문제를 바라보는 관점에 따라 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“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핵심 관심 사항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(</a:t>
            </a:r>
            <a:r>
              <a:rPr lang="ko-KR" altLang="en-US" sz="160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</a:rPr>
              <a:t>핵심 비즈니스 코드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)”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과 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“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횡단 관심 사항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(</a:t>
            </a:r>
            <a:r>
              <a:rPr lang="ko-KR" altLang="en-US" sz="160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</a:rPr>
              <a:t>공통적이고 반복적인 코드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)”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으로 분리하여 개발하고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,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핵심관심사항에서 횡단관심사항을 사용</a:t>
            </a:r>
            <a:r>
              <a:rPr lang="en-US" altLang="ko-KR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(</a:t>
            </a:r>
            <a:r>
              <a:rPr lang="ko-KR" altLang="en-US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호출</a:t>
            </a:r>
            <a:r>
              <a:rPr lang="en-US" altLang="ko-KR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)</a:t>
            </a:r>
            <a:r>
              <a:rPr lang="ko-KR" altLang="en-US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하는 것이 아니라</a:t>
            </a:r>
            <a:r>
              <a:rPr lang="en-US" altLang="ko-KR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,</a:t>
            </a:r>
            <a:r>
              <a:rPr lang="en-US" altLang="ko-KR" sz="160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</a:rPr>
              <a:t>“</a:t>
            </a:r>
            <a:r>
              <a:rPr lang="ko-KR" altLang="en-US" sz="160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</a:rPr>
              <a:t>횡단관심사항을 핵심관심사항에 투명하게 </a:t>
            </a:r>
            <a:r>
              <a:rPr lang="en-US" altLang="ko-KR" sz="160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</a:rPr>
              <a:t/>
            </a:r>
            <a:br>
              <a:rPr lang="en-US" altLang="ko-KR" sz="160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</a:rPr>
            </a:br>
            <a:r>
              <a:rPr lang="ko-KR" altLang="en-US" sz="160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</a:rPr>
              <a:t>주입</a:t>
            </a:r>
            <a:r>
              <a:rPr lang="en-US" altLang="ko-KR" sz="160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</a:rPr>
              <a:t>” </a:t>
            </a:r>
            <a:r>
              <a:rPr lang="ko-KR" altLang="en-US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하는 새로운 프로그래밍 개발 방식이다</a:t>
            </a:r>
            <a:r>
              <a:rPr lang="en-US" altLang="ko-KR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(OOP</a:t>
            </a:r>
            <a:r>
              <a:rPr lang="ko-KR" altLang="en-US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의 상속과 위임의 대안으로 사용</a:t>
            </a:r>
            <a:r>
              <a:rPr lang="en-US" altLang="ko-KR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)</a:t>
            </a: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핵심 비즈니스 </a:t>
            </a:r>
            <a:r>
              <a:rPr lang="ko-KR" altLang="en-US" sz="1600" dirty="0" err="1" smtClean="0">
                <a:latin typeface="가는각진제목체" pitchFamily="18" charset="-127"/>
                <a:ea typeface="가는각진제목체" pitchFamily="18" charset="-127"/>
              </a:rPr>
              <a:t>로직을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 변경하지 않고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, 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공통 기능을 어디에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, 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어떻게 적용할지를 선언적으로 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적용</a:t>
            </a:r>
            <a:endParaRPr lang="en-US" altLang="ko-KR" sz="1600" dirty="0" smtClean="0">
              <a:latin typeface="가는각진제목체" pitchFamily="18" charset="-127"/>
              <a:ea typeface="가는각진제목체" pitchFamily="18" charset="-127"/>
            </a:endParaRP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개발자가 작성한 실제 소스코드와 다르게 동작</a:t>
            </a:r>
            <a:endParaRPr lang="en-US" altLang="ko-KR" sz="1600" dirty="0">
              <a:latin typeface="가는각진제목체" pitchFamily="18" charset="-127"/>
              <a:ea typeface="가는각진제목체" pitchFamily="18" charset="-127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공통기능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(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횡단 관심사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)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을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 </a:t>
            </a:r>
            <a:r>
              <a:rPr lang="en-US" altLang="ko-KR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Aspect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라고 하는 특별한 객체로 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모듈화 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(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Aspect &gt; Object)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장점</a:t>
            </a:r>
            <a:endParaRPr lang="en-US" altLang="ko-KR" sz="1600" dirty="0" smtClean="0">
              <a:latin typeface="가는각진제목체" pitchFamily="18" charset="-127"/>
              <a:ea typeface="가는각진제목체" pitchFamily="18" charset="-127"/>
            </a:endParaRP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애플리케이션에 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공통적이고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, 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반복적으로 적용되는 코드들을 모듈화 함으로써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,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 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개발자는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/>
            </a:r>
            <a:b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</a:b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좀 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더 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비즈니스 </a:t>
            </a:r>
            <a:r>
              <a:rPr lang="ko-KR" altLang="en-US" sz="1600" dirty="0" err="1" smtClean="0">
                <a:latin typeface="가는각진제목체" pitchFamily="18" charset="-127"/>
                <a:ea typeface="가는각진제목체" pitchFamily="18" charset="-127"/>
              </a:rPr>
              <a:t>로직에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 만 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집중하여 개발할 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수 있다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.</a:t>
            </a:r>
            <a:endParaRPr lang="en-US" altLang="ko-KR" sz="1600" dirty="0">
              <a:latin typeface="가는각진제목체" pitchFamily="18" charset="-127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26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AOP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기본 원리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56537" y="4914751"/>
            <a:ext cx="6880839" cy="5760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b="1" dirty="0" smtClean="0">
                <a:latin typeface="가는각진제목체" pitchFamily="18" charset="-127"/>
                <a:ea typeface="가는각진제목체" pitchFamily="18" charset="-127"/>
              </a:rPr>
              <a:t>핵심 비즈니스 모듈이 공통 모듈에 의존관계를 갖지 않는다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41" y="954310"/>
            <a:ext cx="8712968" cy="384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AOP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주요 용어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7560" y="767879"/>
            <a:ext cx="9617968" cy="5702647"/>
            <a:chOff x="87560" y="767879"/>
            <a:chExt cx="9617968" cy="5702647"/>
          </a:xfrm>
        </p:grpSpPr>
        <p:grpSp>
          <p:nvGrpSpPr>
            <p:cNvPr id="2" name="그룹 5"/>
            <p:cNvGrpSpPr/>
            <p:nvPr/>
          </p:nvGrpSpPr>
          <p:grpSpPr>
            <a:xfrm>
              <a:off x="87560" y="767879"/>
              <a:ext cx="9617968" cy="5371008"/>
              <a:chOff x="0" y="678979"/>
              <a:chExt cx="9906000" cy="5553124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0" y="678979"/>
                <a:ext cx="9906000" cy="5257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250208" y="5984453"/>
                <a:ext cx="742950" cy="247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61592" y="3860031"/>
              <a:ext cx="6480720" cy="2610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" name="TextBox 3"/>
          <p:cNvSpPr txBox="1"/>
          <p:nvPr/>
        </p:nvSpPr>
        <p:spPr>
          <a:xfrm>
            <a:off x="6423612" y="1080929"/>
            <a:ext cx="3289204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공통기능</a:t>
            </a:r>
            <a:r>
              <a:rPr lang="en-US" altLang="ko-KR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횡단 관심사</a:t>
            </a:r>
            <a:r>
              <a:rPr lang="en-US" altLang="ko-KR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r>
              <a:rPr lang="ko-KR" altLang="en-US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에 </a:t>
            </a:r>
            <a:r>
              <a:rPr lang="ko-KR" altLang="en-US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대한 추상적인 명칭</a:t>
            </a:r>
            <a:endParaRPr lang="ko-KR" altLang="en-US" sz="1400" dirty="0">
              <a:solidFill>
                <a:srgbClr val="0033CC"/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75725" y="1870670"/>
            <a:ext cx="4328093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공통기능</a:t>
            </a:r>
            <a:r>
              <a:rPr lang="en-US" altLang="ko-KR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횡단 관심사</a:t>
            </a:r>
            <a:r>
              <a:rPr lang="en-US" altLang="ko-KR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r>
              <a:rPr lang="ko-KR" altLang="en-US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을 적용할 </a:t>
            </a:r>
            <a:r>
              <a:rPr lang="ko-KR" altLang="en-US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대상</a:t>
            </a:r>
            <a:r>
              <a:rPr lang="en-US" altLang="ko-KR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필드</a:t>
            </a:r>
            <a:r>
              <a:rPr lang="en-US" altLang="ko-KR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sz="1400" dirty="0" err="1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생성자</a:t>
            </a:r>
            <a:r>
              <a:rPr lang="en-US" altLang="ko-KR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sz="1400" dirty="0" err="1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메소드</a:t>
            </a:r>
            <a:r>
              <a:rPr lang="en-US" altLang="ko-KR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endParaRPr lang="ko-KR" altLang="en-US" sz="1400" dirty="0">
              <a:solidFill>
                <a:srgbClr val="0033CC"/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57154" y="2675637"/>
            <a:ext cx="3680021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실제로 </a:t>
            </a:r>
            <a:r>
              <a:rPr lang="ko-KR" altLang="en-US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공통기능</a:t>
            </a:r>
            <a:r>
              <a:rPr lang="en-US" altLang="ko-KR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횡단 관심사</a:t>
            </a:r>
            <a:r>
              <a:rPr lang="en-US" altLang="ko-KR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r>
              <a:rPr lang="ko-KR" altLang="en-US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을 </a:t>
            </a:r>
            <a:r>
              <a:rPr lang="ko-KR" altLang="en-US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구현한 자바 객체</a:t>
            </a:r>
            <a:endParaRPr lang="ko-KR" altLang="en-US" sz="1400" dirty="0">
              <a:solidFill>
                <a:srgbClr val="0033CC"/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97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이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AOP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를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지원하는 동작 방식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Proxy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기반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AOP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46" y="836053"/>
            <a:ext cx="9263274" cy="3574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536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이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AOP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를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지원하는 동작 방식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- Proxy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기반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AOP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504" y="941610"/>
            <a:ext cx="8972996" cy="4989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75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Advice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종류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(1/4)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78979"/>
            <a:ext cx="99060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Advice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종류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(2/4)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78979"/>
            <a:ext cx="990600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5456</TotalTime>
  <Words>272</Words>
  <Application>Microsoft Office PowerPoint</Application>
  <PresentationFormat>사용자 지정</PresentationFormat>
  <Paragraphs>58</Paragraphs>
  <Slides>29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디자인 사용자 지정</vt:lpstr>
      <vt:lpstr>Spring AOP</vt:lpstr>
      <vt:lpstr>AOP 소개</vt:lpstr>
      <vt:lpstr>AOP 정의</vt:lpstr>
      <vt:lpstr>AOP 기본 원리</vt:lpstr>
      <vt:lpstr>AOP 주요 용어</vt:lpstr>
      <vt:lpstr>Spring이  AOP를 지원하는 동작 방식 - Proxy 기반 AOP</vt:lpstr>
      <vt:lpstr>Spring이  AOP를 지원하는 동작 방식 - Proxy 기반 AOP</vt:lpstr>
      <vt:lpstr>Advice 종류 (1/4)</vt:lpstr>
      <vt:lpstr>Advice 종류 (2/4)</vt:lpstr>
      <vt:lpstr>Advice 종류 (3/4)</vt:lpstr>
      <vt:lpstr>Advice 종류 (4/4)</vt:lpstr>
      <vt:lpstr>Spring AOP 적용</vt:lpstr>
      <vt:lpstr>Spring AOP 실습</vt:lpstr>
      <vt:lpstr>ChefService.java</vt:lpstr>
      <vt:lpstr>흔한 해결책</vt:lpstr>
      <vt:lpstr>XML Bean 설정</vt:lpstr>
      <vt:lpstr>테스트 코드</vt:lpstr>
      <vt:lpstr>어떤가요?</vt:lpstr>
      <vt:lpstr>AOP 적용하기</vt:lpstr>
      <vt:lpstr>Dependency 등록</vt:lpstr>
      <vt:lpstr>XML로 AOP 설정하기</vt:lpstr>
      <vt:lpstr>Aspect 만들기</vt:lpstr>
      <vt:lpstr>Aspect(Advice) 설정하기</vt:lpstr>
      <vt:lpstr>테스트 코드</vt:lpstr>
      <vt:lpstr>Annotation 기반 Aspect 만들기</vt:lpstr>
      <vt:lpstr>Aspect(Advice) 설정하기</vt:lpstr>
      <vt:lpstr>사용할 수 있는 Pointcut 표현식</vt:lpstr>
      <vt:lpstr>execution 표현식 패턴</vt:lpstr>
      <vt:lpstr>execution 표현식 패턴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주성</dc:creator>
  <cp:lastModifiedBy>KOSTA</cp:lastModifiedBy>
  <cp:revision>1945</cp:revision>
  <dcterms:created xsi:type="dcterms:W3CDTF">2011-05-05T14:24:12Z</dcterms:created>
  <dcterms:modified xsi:type="dcterms:W3CDTF">2018-11-14T07:59:33Z</dcterms:modified>
</cp:coreProperties>
</file>